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7556500" cy="10693400"/>
  <p:notesSz cx="7556500" cy="10693400"/>
  <p:custDataLst>
    <p:tags r:id="rId8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574791" y="341375"/>
            <a:ext cx="1167384" cy="28651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hyperlink" Target="http://www.beisit.com/" TargetMode="External"/><Relationship Id="rId3" Type="http://schemas.openxmlformats.org/officeDocument/2006/relationships/hyperlink" Target="mailto:info@beisit.com" TargetMode="Externa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hyperlink" Target="http://www.beisit.com/" TargetMode="External"/><Relationship Id="rId3" Type="http://schemas.openxmlformats.org/officeDocument/2006/relationships/hyperlink" Target="mailto:info@beisit.com" TargetMode="Externa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3758" y="902334"/>
            <a:ext cx="35699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等线" panose="02010600030101010101" charset="-122"/>
                <a:cs typeface="等线" panose="02010600030101010101" charset="-122"/>
              </a:rPr>
              <a:t>HDD </a:t>
            </a:r>
            <a:r>
              <a:rPr sz="1200" b="1" spc="-5" dirty="0">
                <a:latin typeface="等线" panose="02010600030101010101" charset="-122"/>
                <a:cs typeface="等线" panose="02010600030101010101" charset="-122"/>
              </a:rPr>
              <a:t>Series, Crimp Connection, </a:t>
            </a:r>
            <a:r>
              <a:rPr sz="1200" b="1" dirty="0">
                <a:latin typeface="等线" panose="02010600030101010101" charset="-122"/>
                <a:cs typeface="等线" panose="02010600030101010101" charset="-122"/>
              </a:rPr>
              <a:t>108 </a:t>
            </a:r>
            <a:r>
              <a:rPr sz="1200" b="1" spc="-10" dirty="0">
                <a:latin typeface="等线" panose="02010600030101010101" charset="-122"/>
                <a:cs typeface="等线" panose="02010600030101010101" charset="-122"/>
              </a:rPr>
              <a:t>pin, </a:t>
            </a:r>
            <a:r>
              <a:rPr sz="1200" b="1" spc="-5" dirty="0">
                <a:latin typeface="等线" panose="02010600030101010101" charset="-122"/>
                <a:cs typeface="等线" panose="02010600030101010101" charset="-122"/>
              </a:rPr>
              <a:t>Male</a:t>
            </a:r>
            <a:r>
              <a:rPr sz="1200" b="1" spc="-4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1200" b="1" spc="-5" dirty="0">
                <a:latin typeface="等线" panose="02010600030101010101" charset="-122"/>
                <a:cs typeface="等线" panose="02010600030101010101" charset="-122"/>
              </a:rPr>
              <a:t>insert</a:t>
            </a:r>
            <a:endParaRPr sz="12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3758" y="3499484"/>
            <a:ext cx="526415" cy="430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8000"/>
              </a:lnSpc>
              <a:spcBef>
                <a:spcPts val="100"/>
              </a:spcBef>
            </a:pPr>
            <a:r>
              <a:rPr sz="900" b="1" spc="-10" dirty="0">
                <a:latin typeface="等线" panose="02010600030101010101" charset="-122"/>
                <a:cs typeface="等线" panose="02010600030101010101" charset="-122"/>
              </a:rPr>
              <a:t>T</a:t>
            </a: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yp</a:t>
            </a: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e</a:t>
            </a: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c</a:t>
            </a: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o</a:t>
            </a: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d</a:t>
            </a: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e  ID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68933" y="3499484"/>
            <a:ext cx="953769" cy="43053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HDD-108-MC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1 007 03</a:t>
            </a:r>
            <a:r>
              <a:rPr sz="900" b="1" spc="-3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0000089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3758" y="4163694"/>
            <a:ext cx="530860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等线" panose="02010600030101010101" charset="-122"/>
                <a:cs typeface="等线" panose="02010600030101010101" charset="-122"/>
              </a:rPr>
              <a:t>技术数据</a:t>
            </a:r>
            <a:endParaRPr sz="10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31917" y="4163694"/>
            <a:ext cx="509905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等线" panose="02010600030101010101" charset="-122"/>
                <a:cs typeface="等线" panose="02010600030101010101" charset="-122"/>
              </a:rPr>
              <a:t>F</a:t>
            </a:r>
            <a:r>
              <a:rPr sz="1000" b="1" spc="-5" dirty="0">
                <a:latin typeface="等线" panose="02010600030101010101" charset="-122"/>
                <a:cs typeface="等线" panose="02010600030101010101" charset="-122"/>
              </a:rPr>
              <a:t>e</a:t>
            </a:r>
            <a:r>
              <a:rPr sz="1000" b="1" spc="-10" dirty="0">
                <a:latin typeface="等线" panose="02010600030101010101" charset="-122"/>
                <a:cs typeface="等线" panose="02010600030101010101" charset="-122"/>
              </a:rPr>
              <a:t>a</a:t>
            </a:r>
            <a:r>
              <a:rPr sz="1000" b="1" spc="-5" dirty="0">
                <a:latin typeface="等线" panose="02010600030101010101" charset="-122"/>
                <a:cs typeface="等线" panose="02010600030101010101" charset="-122"/>
              </a:rPr>
              <a:t>t</a:t>
            </a:r>
            <a:r>
              <a:rPr sz="1000" b="1" spc="-15" dirty="0">
                <a:latin typeface="等线" panose="02010600030101010101" charset="-122"/>
                <a:cs typeface="等线" panose="02010600030101010101" charset="-122"/>
              </a:rPr>
              <a:t>u</a:t>
            </a:r>
            <a:r>
              <a:rPr sz="1000" b="1" spc="-5" dirty="0">
                <a:latin typeface="等线" panose="02010600030101010101" charset="-122"/>
                <a:cs typeface="等线" panose="02010600030101010101" charset="-122"/>
              </a:rPr>
              <a:t>res</a:t>
            </a:r>
            <a:endParaRPr sz="10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645" y="4486655"/>
            <a:ext cx="3819525" cy="20447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1587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25"/>
              </a:spcBef>
            </a:pP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Product</a:t>
            </a:r>
            <a:r>
              <a:rPr sz="900" b="1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Properties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31917" y="4497704"/>
            <a:ext cx="157226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40">
              <a:lnSpc>
                <a:spcPct val="100000"/>
              </a:lnSpc>
              <a:spcBef>
                <a:spcPts val="100"/>
              </a:spcBef>
              <a:buChar char="■"/>
              <a:tabLst>
                <a:tab pos="14224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High quality engineering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plastics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3758" y="4700904"/>
            <a:ext cx="20180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514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Se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ri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s	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H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DD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31917" y="4700904"/>
            <a:ext cx="94996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40">
              <a:lnSpc>
                <a:spcPct val="100000"/>
              </a:lnSpc>
              <a:spcBef>
                <a:spcPts val="100"/>
              </a:spcBef>
              <a:buChar char="■"/>
              <a:tabLst>
                <a:tab pos="14224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Crimp</a:t>
            </a:r>
            <a:r>
              <a:rPr sz="800" spc="-6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termination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6645" y="4892039"/>
            <a:ext cx="3819525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413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90"/>
              </a:spcBef>
              <a:tabLst>
                <a:tab pos="180213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Mating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with	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H24B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31917" y="4903469"/>
            <a:ext cx="10344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40">
              <a:lnSpc>
                <a:spcPct val="100000"/>
              </a:lnSpc>
              <a:spcBef>
                <a:spcPts val="100"/>
              </a:spcBef>
              <a:buChar char="■"/>
              <a:tabLst>
                <a:tab pos="14224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≥500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Mating</a:t>
            </a:r>
            <a:r>
              <a:rPr sz="800" spc="-8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cycles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3758" y="5106034"/>
            <a:ext cx="260350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514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Connection</a:t>
            </a:r>
            <a:r>
              <a:rPr sz="800" spc="1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mode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Crimp</a:t>
            </a:r>
            <a:r>
              <a:rPr sz="800" spc="-5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termination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31917" y="5106034"/>
            <a:ext cx="7156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40">
              <a:lnSpc>
                <a:spcPct val="100000"/>
              </a:lnSpc>
              <a:spcBef>
                <a:spcPts val="100"/>
              </a:spcBef>
              <a:buChar char="■"/>
              <a:tabLst>
                <a:tab pos="14224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Approval:</a:t>
            </a:r>
            <a:r>
              <a:rPr sz="800" spc="-4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CE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6645" y="5297423"/>
            <a:ext cx="3819525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0213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Gender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Male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31917" y="5308599"/>
            <a:ext cx="8788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40">
              <a:lnSpc>
                <a:spcPct val="100000"/>
              </a:lnSpc>
              <a:spcBef>
                <a:spcPts val="100"/>
              </a:spcBef>
              <a:buChar char="■"/>
              <a:tabLst>
                <a:tab pos="14224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RoHS-compliant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3758" y="5511164"/>
            <a:ext cx="205803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5145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Rated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voltage	250</a:t>
            </a:r>
            <a:r>
              <a:rPr sz="800" spc="-7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V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6645" y="5702807"/>
            <a:ext cx="3819525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413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90"/>
              </a:spcBef>
              <a:tabLst>
                <a:tab pos="180213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Rated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current	10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A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3758" y="5916929"/>
            <a:ext cx="200025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5145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Rated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impulse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voltage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4</a:t>
            </a:r>
            <a:r>
              <a:rPr sz="800" spc="-7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kV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6645" y="6108191"/>
            <a:ext cx="3819525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0213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Mating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 contact	10A</a:t>
            </a:r>
            <a:r>
              <a:rPr sz="800" spc="-1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(DSM/DGM)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3758" y="6322059"/>
            <a:ext cx="196913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5145" algn="l"/>
              </a:tabLst>
            </a:pP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N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u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mbe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 o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f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p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ins	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10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8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6645" y="6513576"/>
            <a:ext cx="3819525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0213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Core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cross-section/Clamping</a:t>
            </a:r>
            <a:r>
              <a:rPr sz="800" spc="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abilit	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0.14~ 2.5 mm²/AWG26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~</a:t>
            </a:r>
            <a:r>
              <a:rPr sz="800" spc="-2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AWG14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3758" y="6727825"/>
            <a:ext cx="1958339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514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G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o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un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d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ing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co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n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d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u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cto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	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Y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s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6645" y="6918959"/>
            <a:ext cx="3819525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413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90"/>
              </a:spcBef>
              <a:tabLst>
                <a:tab pos="180213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Pollution</a:t>
            </a:r>
            <a:r>
              <a:rPr sz="800" spc="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degree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3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8358" y="7145019"/>
            <a:ext cx="225298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820545" algn="l"/>
              </a:tabLst>
            </a:pPr>
            <a:r>
              <a:rPr sz="1200" baseline="7000" dirty="0">
                <a:latin typeface="等线" panose="02010600030101010101" charset="-122"/>
                <a:cs typeface="等线" panose="02010600030101010101" charset="-122"/>
              </a:rPr>
              <a:t>Insulation</a:t>
            </a:r>
            <a:r>
              <a:rPr sz="1200" spc="30" baseline="700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1200" spc="-7" baseline="7000" dirty="0">
                <a:latin typeface="等线" panose="02010600030101010101" charset="-122"/>
                <a:cs typeface="等线" panose="02010600030101010101" charset="-122"/>
              </a:rPr>
              <a:t>resistance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≥10</a:t>
            </a:r>
            <a:r>
              <a:rPr sz="750" baseline="50000" dirty="0">
                <a:latin typeface="等线" panose="02010600030101010101" charset="-122"/>
                <a:cs typeface="等线" panose="02010600030101010101" charset="-122"/>
              </a:rPr>
              <a:t>10</a:t>
            </a:r>
            <a:r>
              <a:rPr sz="750" spc="52" baseline="5000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Ω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6645" y="7324343"/>
            <a:ext cx="3819525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0213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Limiting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temperature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-40 ℃ ~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+125</a:t>
            </a:r>
            <a:r>
              <a:rPr sz="800" spc="-2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℃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3758" y="7538084"/>
            <a:ext cx="28213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514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Standard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EN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60664-1,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IEC</a:t>
            </a:r>
            <a:r>
              <a:rPr sz="800" spc="-5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61984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6645" y="7932419"/>
            <a:ext cx="3819525" cy="20447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1587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25"/>
              </a:spcBef>
            </a:pP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Insert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3758" y="8146414"/>
            <a:ext cx="19284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5145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M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a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te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ri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a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l	PC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96645" y="8337803"/>
            <a:ext cx="3819525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0213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Colour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RAL</a:t>
            </a:r>
            <a:r>
              <a:rPr sz="800" spc="-2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7032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6645" y="8945879"/>
            <a:ext cx="3819525" cy="20447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1587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25"/>
              </a:spcBef>
            </a:pP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Commercial</a:t>
            </a:r>
            <a:r>
              <a:rPr sz="900" b="1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data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3758" y="9159875"/>
            <a:ext cx="21793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514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Weight	0.069</a:t>
            </a:r>
            <a:r>
              <a:rPr sz="800" spc="-6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kg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96645" y="9351263"/>
            <a:ext cx="3819525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18005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Packaging unit	1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pc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3758" y="9537945"/>
            <a:ext cx="5260340" cy="45339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  <a:tabLst>
                <a:tab pos="179514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Country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of</a:t>
            </a:r>
            <a:r>
              <a:rPr sz="800" spc="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origin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CN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000" spc="5" dirty="0">
                <a:solidFill>
                  <a:srgbClr val="808080"/>
                </a:solidFill>
                <a:latin typeface="等线" panose="02010600030101010101" charset="-122"/>
                <a:cs typeface="等线" panose="02010600030101010101" charset="-122"/>
              </a:rPr>
              <a:t>*</a:t>
            </a:r>
            <a:r>
              <a:rPr sz="600" dirty="0">
                <a:solidFill>
                  <a:srgbClr val="808080"/>
                </a:solidFill>
                <a:latin typeface="等线" panose="02010600030101010101" charset="-122"/>
                <a:cs typeface="等线" panose="02010600030101010101" charset="-122"/>
              </a:rPr>
              <a:t>这里所列的是设计数据，有关产品的变更不在此做说明，未尽事宜请联系客服。用户有责任验证功能、符合适用的法律和指令以及在特定应用中的电气安全</a:t>
            </a:r>
            <a:endParaRPr sz="600">
              <a:latin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600" dirty="0">
                <a:solidFill>
                  <a:srgbClr val="808080"/>
                </a:solidFill>
                <a:latin typeface="等线" panose="02010600030101010101" charset="-122"/>
                <a:cs typeface="等线" panose="02010600030101010101" charset="-122"/>
              </a:rPr>
              <a:t>。</a:t>
            </a:r>
            <a:endParaRPr sz="6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88263" y="1527047"/>
            <a:ext cx="3786118" cy="1192341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892414" y="1504052"/>
            <a:ext cx="1975690" cy="10212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682625" y="10377169"/>
            <a:ext cx="5669280" cy="13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 panose="020B0604020202020204"/>
                <a:cs typeface="Arial" panose="020B0604020202020204"/>
              </a:rPr>
              <a:t>Beisit Electric Tech </a:t>
            </a:r>
            <a:r>
              <a:rPr sz="700" spc="-10" dirty="0">
                <a:latin typeface="Arial" panose="020B0604020202020204"/>
                <a:cs typeface="Arial" panose="020B0604020202020204"/>
              </a:rPr>
              <a:t>(Hangzhou) </a:t>
            </a:r>
            <a:r>
              <a:rPr sz="700" spc="-25" dirty="0">
                <a:latin typeface="Arial" panose="020B0604020202020204"/>
                <a:cs typeface="Arial" panose="020B0604020202020204"/>
              </a:rPr>
              <a:t>Co., </a:t>
            </a:r>
            <a:r>
              <a:rPr sz="700" spc="-5" dirty="0">
                <a:latin typeface="Arial" panose="020B0604020202020204"/>
                <a:cs typeface="Arial" panose="020B0604020202020204"/>
              </a:rPr>
              <a:t>Ltd. </a:t>
            </a:r>
            <a:r>
              <a:rPr sz="700" spc="-10" dirty="0">
                <a:latin typeface="Segoe UI Symbol" panose="020B0502040204020203"/>
                <a:cs typeface="Segoe UI Symbol" panose="020B0502040204020203"/>
              </a:rPr>
              <a:t>▮</a:t>
            </a:r>
            <a:r>
              <a:rPr sz="700" spc="-10" dirty="0">
                <a:latin typeface="Arial" panose="020B0604020202020204"/>
                <a:cs typeface="Arial" panose="020B0604020202020204"/>
              </a:rPr>
              <a:t>Tel:+86-571-8936 2888 </a:t>
            </a:r>
            <a:r>
              <a:rPr sz="700" spc="-10" dirty="0">
                <a:latin typeface="Segoe UI Symbol" panose="020B0502040204020203"/>
                <a:cs typeface="Segoe UI Symbol" panose="020B0502040204020203"/>
              </a:rPr>
              <a:t>▮</a:t>
            </a:r>
            <a:r>
              <a:rPr sz="700" spc="-10" dirty="0">
                <a:latin typeface="Arial" panose="020B0604020202020204"/>
                <a:cs typeface="Arial" panose="020B0604020202020204"/>
              </a:rPr>
              <a:t>Fax:+86-571-8936 2999 </a:t>
            </a:r>
            <a:r>
              <a:rPr sz="700" spc="-5" dirty="0">
                <a:latin typeface="Segoe UI Symbol" panose="020B0502040204020203"/>
                <a:cs typeface="Segoe UI Symbol" panose="020B0502040204020203"/>
              </a:rPr>
              <a:t>▮</a:t>
            </a:r>
            <a:r>
              <a:rPr sz="700" spc="-5" dirty="0">
                <a:latin typeface="Arial" panose="020B0604020202020204"/>
                <a:cs typeface="Arial" panose="020B0604020202020204"/>
                <a:hlinkClick r:id="rId3"/>
              </a:rPr>
              <a:t>E-mail:info@beisit.com</a:t>
            </a:r>
            <a:r>
              <a:rPr sz="700" spc="-125" dirty="0">
                <a:latin typeface="Arial" panose="020B0604020202020204"/>
                <a:cs typeface="Arial" panose="020B0604020202020204"/>
                <a:hlinkClick r:id="rId3"/>
              </a:rPr>
              <a:t> </a:t>
            </a:r>
            <a:r>
              <a:rPr sz="700" spc="-10" dirty="0">
                <a:latin typeface="Segoe UI Symbol" panose="020B0502040204020203"/>
                <a:cs typeface="Segoe UI Symbol" panose="020B0502040204020203"/>
              </a:rPr>
              <a:t>▮</a:t>
            </a:r>
            <a:r>
              <a:rPr sz="700" spc="-10" dirty="0">
                <a:latin typeface="Arial" panose="020B0604020202020204"/>
                <a:cs typeface="Arial" panose="020B0604020202020204"/>
                <a:hlinkClick r:id="rId4"/>
              </a:rPr>
              <a:t>Http://www.beisit.com</a:t>
            </a:r>
            <a:endParaRPr sz="7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0323" y="902334"/>
            <a:ext cx="36417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等线" panose="02010600030101010101" charset="-122"/>
                <a:cs typeface="等线" panose="02010600030101010101" charset="-122"/>
              </a:rPr>
              <a:t>HDD </a:t>
            </a:r>
            <a:r>
              <a:rPr sz="1200" b="1" spc="-5" dirty="0">
                <a:latin typeface="等线" panose="02010600030101010101" charset="-122"/>
                <a:cs typeface="等线" panose="02010600030101010101" charset="-122"/>
              </a:rPr>
              <a:t>Series, Crimp Connection, </a:t>
            </a:r>
            <a:r>
              <a:rPr sz="1200" b="1" dirty="0">
                <a:latin typeface="等线" panose="02010600030101010101" charset="-122"/>
                <a:cs typeface="等线" panose="02010600030101010101" charset="-122"/>
              </a:rPr>
              <a:t>108 </a:t>
            </a:r>
            <a:r>
              <a:rPr sz="1200" b="1" spc="-10" dirty="0">
                <a:latin typeface="等线" panose="02010600030101010101" charset="-122"/>
                <a:cs typeface="等线" panose="02010600030101010101" charset="-122"/>
              </a:rPr>
              <a:t>pin, </a:t>
            </a:r>
            <a:r>
              <a:rPr sz="1200" b="1" spc="-5" dirty="0">
                <a:latin typeface="等线" panose="02010600030101010101" charset="-122"/>
                <a:cs typeface="等线" panose="02010600030101010101" charset="-122"/>
              </a:rPr>
              <a:t>Femle</a:t>
            </a:r>
            <a:r>
              <a:rPr sz="1200" b="1" spc="-4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1200" b="1" spc="-5" dirty="0">
                <a:latin typeface="等线" panose="02010600030101010101" charset="-122"/>
                <a:cs typeface="等线" panose="02010600030101010101" charset="-122"/>
              </a:rPr>
              <a:t>insert</a:t>
            </a:r>
            <a:endParaRPr sz="12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0323" y="3499484"/>
            <a:ext cx="526415" cy="430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8000"/>
              </a:lnSpc>
              <a:spcBef>
                <a:spcPts val="100"/>
              </a:spcBef>
            </a:pPr>
            <a:r>
              <a:rPr sz="900" b="1" spc="-10" dirty="0">
                <a:latin typeface="等线" panose="02010600030101010101" charset="-122"/>
                <a:cs typeface="等线" panose="02010600030101010101" charset="-122"/>
              </a:rPr>
              <a:t>T</a:t>
            </a: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yp</a:t>
            </a: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e</a:t>
            </a: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c</a:t>
            </a: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o</a:t>
            </a: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d</a:t>
            </a: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e  ID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25499" y="3499484"/>
            <a:ext cx="953769" cy="43053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HDD-108-FC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1 007 03</a:t>
            </a:r>
            <a:r>
              <a:rPr sz="900" b="1" spc="-3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900" b="1" dirty="0">
                <a:latin typeface="等线" panose="02010600030101010101" charset="-122"/>
                <a:cs typeface="等线" panose="02010600030101010101" charset="-122"/>
              </a:rPr>
              <a:t>0000090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0323" y="4163694"/>
            <a:ext cx="865505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等线" panose="02010600030101010101" charset="-122"/>
                <a:cs typeface="等线" panose="02010600030101010101" charset="-122"/>
              </a:rPr>
              <a:t>Technical</a:t>
            </a:r>
            <a:r>
              <a:rPr sz="1000" b="1" spc="-4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1000" b="1" spc="-5" dirty="0">
                <a:latin typeface="等线" panose="02010600030101010101" charset="-122"/>
                <a:cs typeface="等线" panose="02010600030101010101" charset="-122"/>
              </a:rPr>
              <a:t>Data</a:t>
            </a:r>
            <a:endParaRPr sz="10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75478" y="4163694"/>
            <a:ext cx="509905" cy="177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等线" panose="02010600030101010101" charset="-122"/>
                <a:cs typeface="等线" panose="02010600030101010101" charset="-122"/>
              </a:rPr>
              <a:t>F</a:t>
            </a:r>
            <a:r>
              <a:rPr sz="1000" b="1" spc="-5" dirty="0">
                <a:latin typeface="等线" panose="02010600030101010101" charset="-122"/>
                <a:cs typeface="等线" panose="02010600030101010101" charset="-122"/>
              </a:rPr>
              <a:t>e</a:t>
            </a:r>
            <a:r>
              <a:rPr sz="1000" b="1" spc="-10" dirty="0">
                <a:latin typeface="等线" panose="02010600030101010101" charset="-122"/>
                <a:cs typeface="等线" panose="02010600030101010101" charset="-122"/>
              </a:rPr>
              <a:t>a</a:t>
            </a:r>
            <a:r>
              <a:rPr sz="1000" b="1" spc="-5" dirty="0">
                <a:latin typeface="等线" panose="02010600030101010101" charset="-122"/>
                <a:cs typeface="等线" panose="02010600030101010101" charset="-122"/>
              </a:rPr>
              <a:t>t</a:t>
            </a:r>
            <a:r>
              <a:rPr sz="1000" b="1" spc="-15" dirty="0">
                <a:latin typeface="等线" panose="02010600030101010101" charset="-122"/>
                <a:cs typeface="等线" panose="02010600030101010101" charset="-122"/>
              </a:rPr>
              <a:t>u</a:t>
            </a:r>
            <a:r>
              <a:rPr sz="1000" b="1" spc="-5" dirty="0">
                <a:latin typeface="等线" panose="02010600030101010101" charset="-122"/>
                <a:cs typeface="等线" panose="02010600030101010101" charset="-122"/>
              </a:rPr>
              <a:t>res</a:t>
            </a:r>
            <a:endParaRPr sz="10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3212" y="4486655"/>
            <a:ext cx="3906520" cy="20447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1587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25"/>
              </a:spcBef>
            </a:pP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Product</a:t>
            </a:r>
            <a:r>
              <a:rPr sz="900" b="1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Properties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75478" y="4497704"/>
            <a:ext cx="157226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40">
              <a:lnSpc>
                <a:spcPct val="100000"/>
              </a:lnSpc>
              <a:spcBef>
                <a:spcPts val="100"/>
              </a:spcBef>
              <a:buChar char="■"/>
              <a:tabLst>
                <a:tab pos="14224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High quality engineering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plastics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0323" y="4700904"/>
            <a:ext cx="21050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150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Se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ri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s	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H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DD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75478" y="4700904"/>
            <a:ext cx="94996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40">
              <a:lnSpc>
                <a:spcPct val="100000"/>
              </a:lnSpc>
              <a:spcBef>
                <a:spcPts val="100"/>
              </a:spcBef>
              <a:buChar char="■"/>
              <a:tabLst>
                <a:tab pos="14224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Crimp</a:t>
            </a:r>
            <a:r>
              <a:rPr sz="800" spc="-6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termination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3212" y="4892039"/>
            <a:ext cx="3906520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413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90"/>
              </a:spcBef>
              <a:tabLst>
                <a:tab pos="188976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Mating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with	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H24B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75478" y="4903469"/>
            <a:ext cx="103568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40">
              <a:lnSpc>
                <a:spcPct val="100000"/>
              </a:lnSpc>
              <a:spcBef>
                <a:spcPts val="100"/>
              </a:spcBef>
              <a:buChar char="■"/>
              <a:tabLst>
                <a:tab pos="14224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≥500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Mating</a:t>
            </a:r>
            <a:r>
              <a:rPr sz="800" spc="-7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cycles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0323" y="5106034"/>
            <a:ext cx="26904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150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Connection</a:t>
            </a:r>
            <a:r>
              <a:rPr sz="800" spc="1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mode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Crimp</a:t>
            </a:r>
            <a:r>
              <a:rPr sz="800" spc="-5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termination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75478" y="5106034"/>
            <a:ext cx="7156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40">
              <a:lnSpc>
                <a:spcPct val="100000"/>
              </a:lnSpc>
              <a:spcBef>
                <a:spcPts val="100"/>
              </a:spcBef>
              <a:buChar char="■"/>
              <a:tabLst>
                <a:tab pos="14224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Approval:</a:t>
            </a:r>
            <a:r>
              <a:rPr sz="800" spc="-4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CE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3212" y="5297423"/>
            <a:ext cx="3906520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8976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Gender	Femle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75478" y="5308599"/>
            <a:ext cx="8788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indent="-129540">
              <a:lnSpc>
                <a:spcPct val="100000"/>
              </a:lnSpc>
              <a:spcBef>
                <a:spcPts val="100"/>
              </a:spcBef>
              <a:buChar char="■"/>
              <a:tabLst>
                <a:tab pos="14224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RoHS-compliant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0323" y="5511164"/>
            <a:ext cx="21450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1505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Rated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voltage	250</a:t>
            </a:r>
            <a:r>
              <a:rPr sz="800" spc="-7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V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3212" y="5702807"/>
            <a:ext cx="3906520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413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90"/>
              </a:spcBef>
              <a:tabLst>
                <a:tab pos="188976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Rated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current	10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A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0323" y="5916929"/>
            <a:ext cx="20872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1505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Rated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impulse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voltage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4</a:t>
            </a:r>
            <a:r>
              <a:rPr sz="800" spc="-7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kV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3212" y="6108191"/>
            <a:ext cx="3906520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8976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Mating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 contact	10A (DSF/DGF)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0323" y="6322059"/>
            <a:ext cx="205613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1505" algn="l"/>
              </a:tabLst>
            </a:pP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N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u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mbe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 o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f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p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ins	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10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8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3212" y="6513576"/>
            <a:ext cx="3906520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8976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Core</a:t>
            </a:r>
            <a:r>
              <a:rPr sz="800" spc="1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cross-section/Clamping</a:t>
            </a:r>
            <a:r>
              <a:rPr sz="800" spc="1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ability	0.14~ 2.5 mm²/AWG26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~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AWG14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0323" y="6727825"/>
            <a:ext cx="204533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150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G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o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un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d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ing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co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n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d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u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cto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	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Y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s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3212" y="6918959"/>
            <a:ext cx="3906520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413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90"/>
              </a:spcBef>
              <a:tabLst>
                <a:tab pos="188976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Pollution</a:t>
            </a:r>
            <a:r>
              <a:rPr sz="800" spc="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degree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3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4923" y="7145019"/>
            <a:ext cx="23412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906905" algn="l"/>
              </a:tabLst>
            </a:pPr>
            <a:r>
              <a:rPr sz="1200" baseline="7000" dirty="0">
                <a:latin typeface="等线" panose="02010600030101010101" charset="-122"/>
                <a:cs typeface="等线" panose="02010600030101010101" charset="-122"/>
              </a:rPr>
              <a:t>Insulation</a:t>
            </a:r>
            <a:r>
              <a:rPr sz="1200" spc="30" baseline="700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1200" spc="-7" baseline="7000" dirty="0">
                <a:latin typeface="等线" panose="02010600030101010101" charset="-122"/>
                <a:cs typeface="等线" panose="02010600030101010101" charset="-122"/>
              </a:rPr>
              <a:t>resistance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≥10</a:t>
            </a:r>
            <a:r>
              <a:rPr sz="750" baseline="50000" dirty="0">
                <a:latin typeface="等线" panose="02010600030101010101" charset="-122"/>
                <a:cs typeface="等线" panose="02010600030101010101" charset="-122"/>
              </a:rPr>
              <a:t>10</a:t>
            </a:r>
            <a:r>
              <a:rPr sz="750" spc="67" baseline="5000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Ω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3212" y="7324343"/>
            <a:ext cx="3906520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8976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Limiting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temperature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-40 ℃ ~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+125</a:t>
            </a:r>
            <a:r>
              <a:rPr sz="800" spc="-2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℃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60323" y="7538084"/>
            <a:ext cx="290766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150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Standard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EN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60664-1,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IEC</a:t>
            </a:r>
            <a:r>
              <a:rPr sz="800" spc="-5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61984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53212" y="7932419"/>
            <a:ext cx="3906520" cy="20447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1587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25"/>
              </a:spcBef>
            </a:pP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Insert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0323" y="8146414"/>
            <a:ext cx="2015489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1505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M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a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te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ri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a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l	PC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3212" y="8337803"/>
            <a:ext cx="3906520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889760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Colour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RAL</a:t>
            </a:r>
            <a:r>
              <a:rPr sz="800" spc="-1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7032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53212" y="8945879"/>
            <a:ext cx="3906520" cy="20447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1587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25"/>
              </a:spcBef>
            </a:pP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Commercial</a:t>
            </a:r>
            <a:r>
              <a:rPr sz="900" b="1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900" b="1" spc="-5" dirty="0">
                <a:latin typeface="等线" panose="02010600030101010101" charset="-122"/>
                <a:cs typeface="等线" panose="02010600030101010101" charset="-122"/>
              </a:rPr>
              <a:t>data</a:t>
            </a:r>
            <a:endParaRPr sz="9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60323" y="9159875"/>
            <a:ext cx="22663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150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Weight	0.075</a:t>
            </a:r>
            <a:r>
              <a:rPr sz="800" spc="-6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kg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53212" y="9351263"/>
            <a:ext cx="3906520" cy="2044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23495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85"/>
              </a:spcBef>
              <a:tabLst>
                <a:tab pos="1905000" algn="l"/>
              </a:tabLst>
            </a:pP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Packaging unit	1</a:t>
            </a:r>
            <a:r>
              <a:rPr sz="800" spc="-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pc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0323" y="9513438"/>
            <a:ext cx="5336540" cy="41465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1881505" algn="l"/>
              </a:tabLst>
            </a:pP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Country</a:t>
            </a:r>
            <a:r>
              <a:rPr sz="800" spc="5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of</a:t>
            </a:r>
            <a:r>
              <a:rPr sz="800" spc="10" dirty="0">
                <a:latin typeface="等线" panose="02010600030101010101" charset="-122"/>
                <a:cs typeface="等线" panose="02010600030101010101" charset="-122"/>
              </a:rPr>
              <a:t> </a:t>
            </a:r>
            <a:r>
              <a:rPr sz="800" spc="-5" dirty="0">
                <a:latin typeface="等线" panose="02010600030101010101" charset="-122"/>
                <a:cs typeface="等线" panose="02010600030101010101" charset="-122"/>
              </a:rPr>
              <a:t>origin	</a:t>
            </a:r>
            <a:r>
              <a:rPr sz="800" dirty="0">
                <a:latin typeface="等线" panose="02010600030101010101" charset="-122"/>
                <a:cs typeface="等线" panose="02010600030101010101" charset="-122"/>
              </a:rPr>
              <a:t>CN</a:t>
            </a:r>
            <a:endParaRPr sz="800">
              <a:latin typeface="等线" panose="02010600030101010101" charset="-122"/>
              <a:cs typeface="等线" panose="02010600030101010101" charset="-122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000" spc="5" dirty="0">
                <a:solidFill>
                  <a:srgbClr val="808080"/>
                </a:solidFill>
                <a:latin typeface="等线" panose="02010600030101010101" charset="-122"/>
                <a:cs typeface="等线" panose="02010600030101010101" charset="-122"/>
              </a:rPr>
              <a:t>*</a:t>
            </a:r>
            <a:r>
              <a:rPr sz="600" dirty="0">
                <a:solidFill>
                  <a:srgbClr val="808080"/>
                </a:solidFill>
                <a:latin typeface="等线" panose="02010600030101010101" charset="-122"/>
                <a:cs typeface="等线" panose="02010600030101010101" charset="-122"/>
              </a:rPr>
              <a:t>这里所列的是设计数据，有关产品的变更不在此做说明，未尽事宜请联系客服。用户有责任验证功能、符合适用的法律和指令以及在特定应用中的电气安全。</a:t>
            </a:r>
            <a:endParaRPr sz="600">
              <a:latin typeface="等线" panose="02010600030101010101" charset="-122"/>
              <a:cs typeface="等线" panose="02010600030101010101" charset="-122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72554" y="1527047"/>
            <a:ext cx="3693884" cy="118331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962554" y="1508665"/>
            <a:ext cx="1911071" cy="1202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682625" y="10377169"/>
            <a:ext cx="5669280" cy="13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 dirty="0">
                <a:latin typeface="Arial" panose="020B0604020202020204"/>
                <a:cs typeface="Arial" panose="020B0604020202020204"/>
              </a:rPr>
              <a:t>Beisit Electric Tech </a:t>
            </a:r>
            <a:r>
              <a:rPr sz="700" spc="-10" dirty="0">
                <a:latin typeface="Arial" panose="020B0604020202020204"/>
                <a:cs typeface="Arial" panose="020B0604020202020204"/>
              </a:rPr>
              <a:t>(Hangzhou) </a:t>
            </a:r>
            <a:r>
              <a:rPr sz="700" spc="-25" dirty="0">
                <a:latin typeface="Arial" panose="020B0604020202020204"/>
                <a:cs typeface="Arial" panose="020B0604020202020204"/>
              </a:rPr>
              <a:t>Co., </a:t>
            </a:r>
            <a:r>
              <a:rPr sz="700" spc="-5" dirty="0">
                <a:latin typeface="Arial" panose="020B0604020202020204"/>
                <a:cs typeface="Arial" panose="020B0604020202020204"/>
              </a:rPr>
              <a:t>Ltd. </a:t>
            </a:r>
            <a:r>
              <a:rPr sz="700" spc="-10" dirty="0">
                <a:latin typeface="Segoe UI Symbol" panose="020B0502040204020203"/>
                <a:cs typeface="Segoe UI Symbol" panose="020B0502040204020203"/>
              </a:rPr>
              <a:t>▮</a:t>
            </a:r>
            <a:r>
              <a:rPr sz="700" spc="-10" dirty="0">
                <a:latin typeface="Arial" panose="020B0604020202020204"/>
                <a:cs typeface="Arial" panose="020B0604020202020204"/>
              </a:rPr>
              <a:t>Tel:+86-571-8936 2888 </a:t>
            </a:r>
            <a:r>
              <a:rPr sz="700" spc="-10" dirty="0">
                <a:latin typeface="Segoe UI Symbol" panose="020B0502040204020203"/>
                <a:cs typeface="Segoe UI Symbol" panose="020B0502040204020203"/>
              </a:rPr>
              <a:t>▮</a:t>
            </a:r>
            <a:r>
              <a:rPr sz="700" spc="-10" dirty="0">
                <a:latin typeface="Arial" panose="020B0604020202020204"/>
                <a:cs typeface="Arial" panose="020B0604020202020204"/>
              </a:rPr>
              <a:t>Fax:+86-571-8936 2999 </a:t>
            </a:r>
            <a:r>
              <a:rPr sz="700" spc="-5" dirty="0">
                <a:latin typeface="Segoe UI Symbol" panose="020B0502040204020203"/>
                <a:cs typeface="Segoe UI Symbol" panose="020B0502040204020203"/>
              </a:rPr>
              <a:t>▮</a:t>
            </a:r>
            <a:r>
              <a:rPr sz="700" spc="-5" dirty="0">
                <a:latin typeface="Arial" panose="020B0604020202020204"/>
                <a:cs typeface="Arial" panose="020B0604020202020204"/>
                <a:hlinkClick r:id="rId3"/>
              </a:rPr>
              <a:t>E-mail:info@beisit.com</a:t>
            </a:r>
            <a:r>
              <a:rPr sz="700" spc="-125" dirty="0">
                <a:latin typeface="Arial" panose="020B0604020202020204"/>
                <a:cs typeface="Arial" panose="020B0604020202020204"/>
                <a:hlinkClick r:id="rId3"/>
              </a:rPr>
              <a:t> </a:t>
            </a:r>
            <a:r>
              <a:rPr sz="700" spc="-10" dirty="0">
                <a:latin typeface="Segoe UI Symbol" panose="020B0502040204020203"/>
                <a:cs typeface="Segoe UI Symbol" panose="020B0502040204020203"/>
              </a:rPr>
              <a:t>▮</a:t>
            </a:r>
            <a:r>
              <a:rPr sz="700" spc="-10" dirty="0">
                <a:latin typeface="Arial" panose="020B0604020202020204"/>
                <a:cs typeface="Arial" panose="020B0604020202020204"/>
                <a:hlinkClick r:id="rId4"/>
              </a:rPr>
              <a:t>Http://www.beisit.com</a:t>
            </a:r>
            <a:endParaRPr sz="7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bad8714d-c276-44c3-84bf-e2a8f7254e58"/>
  <p:tag name="COMMONDATA" val="eyJoZGlkIjoiYjIyYWFiMzI4NGE4MDRiNTJjYWU1MWJmOGJiODQ0YTU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1799</Words>
  <Application>WPS 演示</Application>
  <PresentationFormat>On-screen Show (4:3)</PresentationFormat>
  <Paragraphs>141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等线</vt:lpstr>
      <vt:lpstr>Arial</vt:lpstr>
      <vt:lpstr>Segoe UI Symbol</vt:lpstr>
      <vt:lpstr>Calibri</vt:lpstr>
      <vt:lpstr>微软雅黑</vt:lpstr>
      <vt:lpstr>Arial Unicode MS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1</cp:revision>
  <dcterms:created xsi:type="dcterms:W3CDTF">2025-01-07T05:31:14Z</dcterms:created>
  <dcterms:modified xsi:type="dcterms:W3CDTF">2025-01-07T05:31:14Z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2023-10-18T08:00:00Z</vt:filetime>
  </property>
  <property fmtid="{D5CDD505-2E9C-101B-9397-08002B2CF9AE}" pid="3" name="Creator">
    <vt:lpwstr>WPS 表格</vt:lpwstr>
  </property>
  <property fmtid="{D5CDD505-2E9C-101B-9397-08002B2CF9AE}" pid="4" name="LastSaved">
    <vt:filetime>2025-01-07T08:00:00Z</vt:filetime>
  </property>
  <property fmtid="{D5CDD505-2E9C-101B-9397-08002B2CF9AE}" pid="5" name="ICV">
    <vt:lpwstr>9630C60F768D4AACAB646AF1FC2D5EAA</vt:lpwstr>
  </property>
  <property fmtid="{D5CDD505-2E9C-101B-9397-08002B2CF9AE}" pid="6" name="KSOProductBuildVer">
    <vt:lpwstr>2052-11.1.0.11875</vt:lpwstr>
  </property>
</Properties>
</file>